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20"/>
  </p:notesMasterIdLst>
  <p:sldIdLst>
    <p:sldId id="337" r:id="rId2"/>
    <p:sldId id="356" r:id="rId3"/>
    <p:sldId id="336" r:id="rId4"/>
    <p:sldId id="332" r:id="rId5"/>
    <p:sldId id="265" r:id="rId6"/>
    <p:sldId id="260" r:id="rId7"/>
    <p:sldId id="368" r:id="rId8"/>
    <p:sldId id="269" r:id="rId9"/>
    <p:sldId id="366" r:id="rId10"/>
    <p:sldId id="369" r:id="rId11"/>
    <p:sldId id="264" r:id="rId12"/>
    <p:sldId id="371" r:id="rId13"/>
    <p:sldId id="373" r:id="rId14"/>
    <p:sldId id="372" r:id="rId15"/>
    <p:sldId id="374" r:id="rId16"/>
    <p:sldId id="375" r:id="rId17"/>
    <p:sldId id="376" r:id="rId18"/>
    <p:sldId id="3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663300"/>
    <a:srgbClr val="FF0000"/>
    <a:srgbClr val="F3F0F1"/>
    <a:srgbClr val="FFCC00"/>
    <a:srgbClr val="696969"/>
    <a:srgbClr val="64D1B8"/>
    <a:srgbClr val="F1DB83"/>
    <a:srgbClr val="FFFDF1"/>
    <a:srgbClr val="AA2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072" autoAdjust="0"/>
  </p:normalViewPr>
  <p:slideViewPr>
    <p:cSldViewPr snapToGrid="0">
      <p:cViewPr varScale="1">
        <p:scale>
          <a:sx n="106" d="100"/>
          <a:sy n="106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3/09/2024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9/3/2024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9/3/2024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natomychart101.storage.googleapis.com/human-digestive-system-pregnant.html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paper.cn/newsDetail_forward_17248527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rposegames.com/game/male-reproductive-system-label-diagram-game" TargetMode="External"/><Relationship Id="rId2" Type="http://schemas.openxmlformats.org/officeDocument/2006/relationships/hyperlink" Target="https://www.purposegames.com/game/female-reproductive-system-label-quiz-gam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ungfali.com/explore/Cell-Division-Animated-GIF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paper.cn/newsDetail_forward_17248527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34C33D-25F9-8F62-60E7-6A5CA5C3D6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4765" y="3101009"/>
            <a:ext cx="4870471" cy="2888153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AU" sz="3000" b="1" dirty="0">
                <a:latin typeface="+mj-lt"/>
              </a:rPr>
              <a:t>Hormonal Regulation of Reproduction</a:t>
            </a:r>
          </a:p>
          <a:p>
            <a:pPr>
              <a:lnSpc>
                <a:spcPct val="120000"/>
              </a:lnSpc>
            </a:pPr>
            <a:r>
              <a:rPr lang="en-AU" sz="2000" dirty="0"/>
              <a:t>AEHBY Human Biology</a:t>
            </a: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D57AE3-7289-2C42-3D38-FA3B8F86F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9478" r="29478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4653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Female hormonal control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0240" y="0"/>
            <a:ext cx="8846922" cy="686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55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21"/>
          <a:stretch/>
        </p:blipFill>
        <p:spPr>
          <a:xfrm>
            <a:off x="1686549" y="0"/>
            <a:ext cx="83536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688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20" b="72409"/>
          <a:stretch/>
        </p:blipFill>
        <p:spPr>
          <a:xfrm>
            <a:off x="61237" y="271602"/>
            <a:ext cx="12069526" cy="269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92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21"/>
          <a:stretch/>
        </p:blipFill>
        <p:spPr>
          <a:xfrm>
            <a:off x="1686549" y="0"/>
            <a:ext cx="83536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6431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203" t="27195" r="2538" b="38349"/>
          <a:stretch/>
        </p:blipFill>
        <p:spPr>
          <a:xfrm>
            <a:off x="119205" y="199178"/>
            <a:ext cx="11953590" cy="334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28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21"/>
          <a:stretch/>
        </p:blipFill>
        <p:spPr>
          <a:xfrm>
            <a:off x="1686549" y="0"/>
            <a:ext cx="83536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1272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43" t="62178" r="5080" b="1"/>
          <a:stretch/>
        </p:blipFill>
        <p:spPr>
          <a:xfrm>
            <a:off x="187413" y="2869867"/>
            <a:ext cx="11817173" cy="383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527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21"/>
          <a:stretch/>
        </p:blipFill>
        <p:spPr>
          <a:xfrm>
            <a:off x="1686549" y="0"/>
            <a:ext cx="83536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84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48FE1-8614-5E88-7EFC-0CD62FE72D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53310" y="816309"/>
            <a:ext cx="5687681" cy="853678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dirty="0"/>
              <a:t>Success criteria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531490-C73F-4414-5D99-20D1DE35D00A}"/>
              </a:ext>
            </a:extLst>
          </p:cNvPr>
          <p:cNvSpPr txBox="1"/>
          <p:nvPr/>
        </p:nvSpPr>
        <p:spPr>
          <a:xfrm>
            <a:off x="751224" y="2017643"/>
            <a:ext cx="5344775" cy="3946595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endParaRPr lang="en-US" spc="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541BA8-E4C6-9F00-3681-74A98C308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032" r="21032"/>
          <a:stretch/>
        </p:blipFill>
        <p:spPr>
          <a:xfrm>
            <a:off x="6877878" y="29419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459C14-D99C-97CD-5996-1BD121B17C12}"/>
              </a:ext>
            </a:extLst>
          </p:cNvPr>
          <p:cNvSpPr txBox="1"/>
          <p:nvPr/>
        </p:nvSpPr>
        <p:spPr>
          <a:xfrm>
            <a:off x="582378" y="1669986"/>
            <a:ext cx="586654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/>
              <a:t>Explain why males have continuous reproduction</a:t>
            </a:r>
          </a:p>
          <a:p>
            <a:r>
              <a:rPr lang="en-AU" sz="2400" dirty="0"/>
              <a:t>Explain why females have cyclic reproduction (</a:t>
            </a:r>
            <a:r>
              <a:rPr lang="en-AU" sz="2400" dirty="0" err="1"/>
              <a:t>ie</a:t>
            </a:r>
            <a:r>
              <a:rPr lang="en-AU" sz="2400" dirty="0"/>
              <a:t> a menstrual cycle)</a:t>
            </a:r>
          </a:p>
          <a:p>
            <a:r>
              <a:rPr lang="en-AU" sz="2400" dirty="0"/>
              <a:t>List the hormones involved in ovulation and menstruation, and for each identify the source, the receptor and the effect of that hormone in the ovulation and menstrual cycles.</a:t>
            </a:r>
          </a:p>
          <a:p>
            <a:r>
              <a:rPr lang="en-AU" sz="2400" dirty="0"/>
              <a:t>Describe the key events in the ovulation and menstrual cycle. </a:t>
            </a:r>
          </a:p>
        </p:txBody>
      </p:sp>
    </p:spTree>
    <p:extLst>
      <p:ext uri="{BB962C8B-B14F-4D97-AF65-F5344CB8AC3E}">
        <p14:creationId xmlns:p14="http://schemas.microsoft.com/office/powerpoint/2010/main" val="1498018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8343-B619-8AF9-73AD-4F295769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61F89-9865-63ED-2FB7-515A64DE7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48" y="2209046"/>
            <a:ext cx="11171581" cy="4489928"/>
          </a:xfrm>
        </p:spPr>
        <p:txBody>
          <a:bodyPr>
            <a:normAutofit/>
          </a:bodyPr>
          <a:lstStyle/>
          <a:p>
            <a:r>
              <a:rPr lang="en-AU" sz="2000" dirty="0">
                <a:hlinkClick r:id="rId2"/>
              </a:rPr>
              <a:t>Female Reproductive System label quiz (purposegames.com)</a:t>
            </a:r>
            <a:endParaRPr lang="en-AU" sz="2000" dirty="0"/>
          </a:p>
          <a:p>
            <a:r>
              <a:rPr lang="pt-BR" sz="2000" dirty="0">
                <a:hlinkClick r:id="rId3"/>
              </a:rPr>
              <a:t>Male Reproductive system label diagram Quiz (purposegames.com)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314149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F7DC4904-F986-1737-C674-2E1D6ABFD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207" r="9207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40" name="Freeform: Shape 39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84C47-0EF5-42DB-FD00-6F2B1F55E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1629" y="110836"/>
            <a:ext cx="3689407" cy="126276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r>
              <a:rPr lang="en-US" dirty="0"/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B5FD7-EC14-BC2A-B413-199BD2835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1061" y="1293092"/>
            <a:ext cx="3689406" cy="4519312"/>
          </a:xfrm>
        </p:spPr>
        <p:txBody>
          <a:bodyPr vert="horz" lIns="109728" tIns="109728" rIns="109728" bIns="91440" rtlCol="0">
            <a:normAutofit lnSpcReduction="10000"/>
          </a:bodyPr>
          <a:lstStyle/>
          <a:p>
            <a:pPr>
              <a:lnSpc>
                <a:spcPct val="130000"/>
              </a:lnSpc>
            </a:pPr>
            <a:r>
              <a:rPr lang="en-AU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oth male and female reproductive systems are regulated by hormones, including the regulation of the menstrual and ovarian cycles.</a:t>
            </a:r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58050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48FE1-8614-5E88-7EFC-0CD62FE72D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53310" y="816309"/>
            <a:ext cx="5687681" cy="853678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dirty="0"/>
              <a:t>Success criteria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531490-C73F-4414-5D99-20D1DE35D00A}"/>
              </a:ext>
            </a:extLst>
          </p:cNvPr>
          <p:cNvSpPr txBox="1"/>
          <p:nvPr/>
        </p:nvSpPr>
        <p:spPr>
          <a:xfrm>
            <a:off x="751224" y="2017643"/>
            <a:ext cx="5344775" cy="3946595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endParaRPr lang="en-US" spc="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541BA8-E4C6-9F00-3681-74A98C308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032" r="21032"/>
          <a:stretch/>
        </p:blipFill>
        <p:spPr>
          <a:xfrm>
            <a:off x="6877878" y="29419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459C14-D99C-97CD-5996-1BD121B17C12}"/>
              </a:ext>
            </a:extLst>
          </p:cNvPr>
          <p:cNvSpPr txBox="1"/>
          <p:nvPr/>
        </p:nvSpPr>
        <p:spPr>
          <a:xfrm>
            <a:off x="582378" y="1669986"/>
            <a:ext cx="586654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/>
              <a:t>Explain why males have continuous reproduction</a:t>
            </a:r>
          </a:p>
          <a:p>
            <a:r>
              <a:rPr lang="en-AU" sz="2400" dirty="0"/>
              <a:t>Explain why females have cyclic reproduction (</a:t>
            </a:r>
            <a:r>
              <a:rPr lang="en-AU" sz="2400" dirty="0" err="1"/>
              <a:t>ie</a:t>
            </a:r>
            <a:r>
              <a:rPr lang="en-AU" sz="2400" dirty="0"/>
              <a:t> a menstrual cycle)</a:t>
            </a:r>
          </a:p>
          <a:p>
            <a:r>
              <a:rPr lang="en-AU" sz="2400" dirty="0"/>
              <a:t>List the hormones involved in ovulation and menstruation, and for each identify the source, the receptor and the effect of that hormone in the ovulation and menstrual cycles.</a:t>
            </a:r>
          </a:p>
          <a:p>
            <a:r>
              <a:rPr lang="en-AU" sz="2400" dirty="0"/>
              <a:t>Describe the key events in the ovulation and menstrual cycle. </a:t>
            </a:r>
          </a:p>
        </p:txBody>
      </p:sp>
    </p:spTree>
    <p:extLst>
      <p:ext uri="{BB962C8B-B14F-4D97-AF65-F5344CB8AC3E}">
        <p14:creationId xmlns:p14="http://schemas.microsoft.com/office/powerpoint/2010/main" val="1156250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Make a table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0471809"/>
              </p:ext>
            </p:extLst>
          </p:nvPr>
        </p:nvGraphicFramePr>
        <p:xfrm>
          <a:off x="1096962" y="1846265"/>
          <a:ext cx="10174601" cy="4346307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34920">
                  <a:extLst>
                    <a:ext uri="{9D8B030D-6E8A-4147-A177-3AD203B41FA5}">
                      <a16:colId xmlns:a16="http://schemas.microsoft.com/office/drawing/2014/main" val="3684472704"/>
                    </a:ext>
                  </a:extLst>
                </a:gridCol>
                <a:gridCol w="2034920">
                  <a:extLst>
                    <a:ext uri="{9D8B030D-6E8A-4147-A177-3AD203B41FA5}">
                      <a16:colId xmlns:a16="http://schemas.microsoft.com/office/drawing/2014/main" val="52774085"/>
                    </a:ext>
                  </a:extLst>
                </a:gridCol>
                <a:gridCol w="6104761">
                  <a:extLst>
                    <a:ext uri="{9D8B030D-6E8A-4147-A177-3AD203B41FA5}">
                      <a16:colId xmlns:a16="http://schemas.microsoft.com/office/drawing/2014/main" val="596839318"/>
                    </a:ext>
                  </a:extLst>
                </a:gridCol>
              </a:tblGrid>
              <a:tr h="620901">
                <a:tc>
                  <a:txBody>
                    <a:bodyPr/>
                    <a:lstStyle/>
                    <a:p>
                      <a:r>
                        <a:rPr lang="en-AU" sz="2800" dirty="0"/>
                        <a:t>Hormone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800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800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329056"/>
                  </a:ext>
                </a:extLst>
              </a:tr>
              <a:tr h="620901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750545"/>
                  </a:ext>
                </a:extLst>
              </a:tr>
              <a:tr h="620901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851349"/>
                  </a:ext>
                </a:extLst>
              </a:tr>
              <a:tr h="620901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989332"/>
                  </a:ext>
                </a:extLst>
              </a:tr>
              <a:tr h="620901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877057"/>
                  </a:ext>
                </a:extLst>
              </a:tr>
              <a:tr h="620901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8409685"/>
                  </a:ext>
                </a:extLst>
              </a:tr>
              <a:tr h="620901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826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403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626E593E-8CFD-CEBA-D25B-3F46639716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20239" y="442220"/>
            <a:ext cx="10165743" cy="1345269"/>
          </a:xfrm>
        </p:spPr>
        <p:txBody>
          <a:bodyPr>
            <a:normAutofit/>
          </a:bodyPr>
          <a:lstStyle/>
          <a:p>
            <a:pPr eaLnBrk="1" hangingPunct="1"/>
            <a:r>
              <a:rPr lang="en-AU" altLang="en-US" dirty="0"/>
              <a:t>Male hormonal control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19E8054-90DF-0278-ACB5-D7E0490FE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9867" y="2312988"/>
            <a:ext cx="5884429" cy="4102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626E593E-8CFD-CEBA-D25B-3F46639716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20239" y="442220"/>
            <a:ext cx="10165743" cy="1345269"/>
          </a:xfrm>
        </p:spPr>
        <p:txBody>
          <a:bodyPr>
            <a:normAutofit/>
          </a:bodyPr>
          <a:lstStyle/>
          <a:p>
            <a:pPr eaLnBrk="1" hangingPunct="1"/>
            <a:r>
              <a:rPr lang="en-AU" altLang="en-US" dirty="0"/>
              <a:t>Male hormonal control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19E8054-90DF-0278-ACB5-D7E0490FE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3609" y="191479"/>
            <a:ext cx="9057586" cy="631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8262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16297" cy="576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838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Female hormonal control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79" y="1737360"/>
            <a:ext cx="5904769" cy="458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311777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3597</TotalTime>
  <Words>194</Words>
  <Application>Microsoft Office PowerPoint</Application>
  <PresentationFormat>Widescreen</PresentationFormat>
  <Paragraphs>25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Meiryo</vt:lpstr>
      <vt:lpstr>Calibri</vt:lpstr>
      <vt:lpstr>Corbel</vt:lpstr>
      <vt:lpstr>SketchLinesVTI</vt:lpstr>
      <vt:lpstr>PowerPoint Presentation</vt:lpstr>
      <vt:lpstr>Review</vt:lpstr>
      <vt:lpstr>Learning Intentions</vt:lpstr>
      <vt:lpstr>Success criteria</vt:lpstr>
      <vt:lpstr>Make a table</vt:lpstr>
      <vt:lpstr>Male hormonal control</vt:lpstr>
      <vt:lpstr>Male hormonal control</vt:lpstr>
      <vt:lpstr>PowerPoint Presentation</vt:lpstr>
      <vt:lpstr>Female hormonal control</vt:lpstr>
      <vt:lpstr>Female hormonal control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JOHNSON Kristy [Narrogin Senior High School]</cp:lastModifiedBy>
  <cp:revision>86</cp:revision>
  <dcterms:created xsi:type="dcterms:W3CDTF">2023-02-01T11:31:06Z</dcterms:created>
  <dcterms:modified xsi:type="dcterms:W3CDTF">2024-09-03T00:33:39Z</dcterms:modified>
</cp:coreProperties>
</file>

<file path=docProps/thumbnail.jpeg>
</file>